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 autoAdjust="0"/>
    <p:restoredTop sz="94623" autoAdjust="0"/>
  </p:normalViewPr>
  <p:slideViewPr>
    <p:cSldViewPr>
      <p:cViewPr varScale="1">
        <p:scale>
          <a:sx n="78" d="100"/>
          <a:sy n="78" d="100"/>
        </p:scale>
        <p:origin x="4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9.sv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10" Type="http://schemas.openxmlformats.org/officeDocument/2006/relationships/image" Target="../media/image11.sv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11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12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9.svg"/><Relationship Id="rId10" Type="http://schemas.openxmlformats.org/officeDocument/2006/relationships/image" Target="../media/image27.sv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40396" y="4112417"/>
            <a:ext cx="9328049" cy="932804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1094482" y="5267174"/>
            <a:ext cx="6627674" cy="3313837"/>
          </a:xfrm>
          <a:custGeom>
            <a:avLst/>
            <a:gdLst/>
            <a:ahLst/>
            <a:cxnLst/>
            <a:rect l="l" t="t" r="r" b="b"/>
            <a:pathLst>
              <a:path w="6627674" h="3313837">
                <a:moveTo>
                  <a:pt x="0" y="3313838"/>
                </a:moveTo>
                <a:lnTo>
                  <a:pt x="6627674" y="3313838"/>
                </a:lnTo>
                <a:lnTo>
                  <a:pt x="6627674" y="0"/>
                </a:lnTo>
                <a:lnTo>
                  <a:pt x="0" y="0"/>
                </a:lnTo>
                <a:lnTo>
                  <a:pt x="0" y="33138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519490" y="2397270"/>
            <a:ext cx="5739810" cy="573981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766200" y="2643989"/>
            <a:ext cx="5246391" cy="524637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5652" r="-356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314323" y="1963976"/>
            <a:ext cx="973677" cy="1133831"/>
          </a:xfrm>
          <a:custGeom>
            <a:avLst/>
            <a:gdLst/>
            <a:ahLst/>
            <a:cxnLst/>
            <a:rect l="l" t="t" r="r" b="b"/>
            <a:pathLst>
              <a:path w="973677" h="1133831">
                <a:moveTo>
                  <a:pt x="0" y="0"/>
                </a:moveTo>
                <a:lnTo>
                  <a:pt x="973677" y="0"/>
                </a:lnTo>
                <a:lnTo>
                  <a:pt x="973677" y="1133831"/>
                </a:lnTo>
                <a:lnTo>
                  <a:pt x="0" y="113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558332">
            <a:off x="-1916202" y="-1416585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95880" y="4173775"/>
            <a:ext cx="8622573" cy="37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5597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Loan Default Risk Prediction Using Machine Learning</a:t>
            </a:r>
          </a:p>
          <a:p>
            <a:pPr algn="l">
              <a:lnSpc>
                <a:spcPts val="11796"/>
              </a:lnSpc>
            </a:pPr>
            <a:endParaRPr lang="en-US" sz="5597" b="1">
              <a:solidFill>
                <a:srgbClr val="221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39003" y="811530"/>
            <a:ext cx="493517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2284" y="6541188"/>
            <a:ext cx="86161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10101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Yusuf Alam, Trayshawn Mitchell, Steven Pierce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10101">
                  <a:alpha val="49804"/>
                </a:srgbClr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17742" y="8466230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Slide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39003" y="326149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1"/>
                </a:lnTo>
                <a:lnTo>
                  <a:pt x="0" y="523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6198440" y="7302120"/>
            <a:ext cx="5950711" cy="0"/>
          </a:xfrm>
          <a:prstGeom prst="line">
            <a:avLst/>
          </a:prstGeom>
          <a:ln w="19050" cap="flat">
            <a:solidFill>
              <a:srgbClr val="C8C5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026461" y="4179430"/>
            <a:ext cx="313718" cy="3137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7D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67656" y="9258300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1020344" y="0"/>
                </a:moveTo>
                <a:lnTo>
                  <a:pt x="0" y="0"/>
                </a:lnTo>
                <a:lnTo>
                  <a:pt x="0" y="1028700"/>
                </a:lnTo>
                <a:lnTo>
                  <a:pt x="1020344" y="1028700"/>
                </a:lnTo>
                <a:lnTo>
                  <a:pt x="1020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93979" y="2660094"/>
            <a:ext cx="973677" cy="1133831"/>
          </a:xfrm>
          <a:custGeom>
            <a:avLst/>
            <a:gdLst/>
            <a:ahLst/>
            <a:cxnLst/>
            <a:rect l="l" t="t" r="r" b="b"/>
            <a:pathLst>
              <a:path w="973677" h="1133831">
                <a:moveTo>
                  <a:pt x="0" y="0"/>
                </a:moveTo>
                <a:lnTo>
                  <a:pt x="973677" y="0"/>
                </a:lnTo>
                <a:lnTo>
                  <a:pt x="973677" y="1133831"/>
                </a:lnTo>
                <a:lnTo>
                  <a:pt x="0" y="11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-3957970" y="921354"/>
            <a:ext cx="7121120" cy="3477480"/>
          </a:xfrm>
          <a:custGeom>
            <a:avLst/>
            <a:gdLst/>
            <a:ahLst/>
            <a:cxnLst/>
            <a:rect l="l" t="t" r="r" b="b"/>
            <a:pathLst>
              <a:path w="7121120" h="3477480">
                <a:moveTo>
                  <a:pt x="0" y="0"/>
                </a:moveTo>
                <a:lnTo>
                  <a:pt x="7121120" y="0"/>
                </a:lnTo>
                <a:lnTo>
                  <a:pt x="7121120" y="3477480"/>
                </a:lnTo>
                <a:lnTo>
                  <a:pt x="0" y="347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55705" y="788115"/>
            <a:ext cx="306424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03925" y="1888569"/>
            <a:ext cx="8645072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&amp; Future Enhancements</a:t>
            </a:r>
          </a:p>
          <a:p>
            <a:pPr algn="ctr">
              <a:lnSpc>
                <a:spcPts val="615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95242" y="5599625"/>
            <a:ext cx="5476860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Imbalanced dataset requiring SMOTE.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Limited features on borrower behavior.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>
                  <a:alpha val="4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26014" y="5599625"/>
            <a:ext cx="6445966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Incorporate alternative data sources (e.g., spending behavior, employment history).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Experiment with deep learning models (Neural Networks, LSTMs).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Build a real-time loan risk prediction dashboard.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10101">
                  <a:alpha val="4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61547" y="4495962"/>
            <a:ext cx="305546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Faced: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49904" y="4455048"/>
            <a:ext cx="487535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Research &amp; Development: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55705" y="788115"/>
            <a:ext cx="34650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8946" y="1700741"/>
            <a:ext cx="693002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946" y="2809125"/>
            <a:ext cx="9148293" cy="741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Takeaways: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7F7F7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 provides the best predictive performance.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High loan amounts, low credit scores, and high debt-to-income ratios are key risk factors.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enhances financial risk management. 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Steps: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7F7F7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Optimize the model further.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API Deployment – Converting the model into an API so lenders can send loan applications for real-time risk scoring.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Banking Systems – Embedding the model into underwriting software to automate loan approvals.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Monitoring &amp; Updating – Continuously tracking model performance and retraining with new data to maintain accuracy.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V="1">
            <a:off x="11354781" y="3486581"/>
            <a:ext cx="6627674" cy="3313837"/>
          </a:xfrm>
          <a:custGeom>
            <a:avLst/>
            <a:gdLst/>
            <a:ahLst/>
            <a:cxnLst/>
            <a:rect l="l" t="t" r="r" b="b"/>
            <a:pathLst>
              <a:path w="6627674" h="3313837">
                <a:moveTo>
                  <a:pt x="0" y="3313838"/>
                </a:moveTo>
                <a:lnTo>
                  <a:pt x="6627674" y="3313838"/>
                </a:lnTo>
                <a:lnTo>
                  <a:pt x="6627674" y="0"/>
                </a:lnTo>
                <a:lnTo>
                  <a:pt x="0" y="0"/>
                </a:lnTo>
                <a:lnTo>
                  <a:pt x="0" y="33138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907239" y="2075700"/>
            <a:ext cx="6135600" cy="61356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170960" y="2339432"/>
            <a:ext cx="5608158" cy="5608135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5400000" flipH="1" flipV="1">
            <a:off x="-322662" y="3575978"/>
            <a:ext cx="1290647" cy="645323"/>
          </a:xfrm>
          <a:custGeom>
            <a:avLst/>
            <a:gdLst/>
            <a:ahLst/>
            <a:cxnLst/>
            <a:rect l="l" t="t" r="r" b="b"/>
            <a:pathLst>
              <a:path w="1290647" h="645323">
                <a:moveTo>
                  <a:pt x="1290647" y="645323"/>
                </a:moveTo>
                <a:lnTo>
                  <a:pt x="0" y="645323"/>
                </a:lnTo>
                <a:lnTo>
                  <a:pt x="0" y="0"/>
                </a:lnTo>
                <a:lnTo>
                  <a:pt x="1290647" y="0"/>
                </a:lnTo>
                <a:lnTo>
                  <a:pt x="1290647" y="64532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7987000">
            <a:off x="13665440" y="8838956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84512" y="6115365"/>
            <a:ext cx="2884856" cy="2941310"/>
            <a:chOff x="0" y="0"/>
            <a:chExt cx="773370" cy="788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3370" cy="788505"/>
            </a:xfrm>
            <a:custGeom>
              <a:avLst/>
              <a:gdLst/>
              <a:ahLst/>
              <a:cxnLst/>
              <a:rect l="l" t="t" r="r" b="b"/>
              <a:pathLst>
                <a:path w="773370" h="788505">
                  <a:moveTo>
                    <a:pt x="0" y="0"/>
                  </a:moveTo>
                  <a:lnTo>
                    <a:pt x="773370" y="0"/>
                  </a:lnTo>
                  <a:lnTo>
                    <a:pt x="773370" y="788505"/>
                  </a:lnTo>
                  <a:lnTo>
                    <a:pt x="0" y="788505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3370" cy="826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97370" y="1782296"/>
            <a:ext cx="6722407" cy="6722407"/>
            <a:chOff x="0" y="0"/>
            <a:chExt cx="3282950" cy="3282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010" r="-278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2581" y="2559170"/>
            <a:ext cx="7369675" cy="400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83"/>
              </a:lnSpc>
            </a:pPr>
            <a:r>
              <a:rPr lang="en-US" sz="15383" b="1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4423110">
            <a:off x="15058833" y="-286470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4" y="0"/>
                </a:lnTo>
                <a:lnTo>
                  <a:pt x="6458334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6F9FE"/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895880" y="7713982"/>
            <a:ext cx="2829987" cy="684921"/>
            <a:chOff x="0" y="0"/>
            <a:chExt cx="1679182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9182" cy="406400"/>
            </a:xfrm>
            <a:custGeom>
              <a:avLst/>
              <a:gdLst/>
              <a:ahLst/>
              <a:cxnLst/>
              <a:rect l="l" t="t" r="r" b="b"/>
              <a:pathLst>
                <a:path w="1679182" h="406400">
                  <a:moveTo>
                    <a:pt x="1475982" y="0"/>
                  </a:moveTo>
                  <a:cubicBezTo>
                    <a:pt x="1588207" y="0"/>
                    <a:pt x="1679182" y="90976"/>
                    <a:pt x="1679182" y="203200"/>
                  </a:cubicBezTo>
                  <a:cubicBezTo>
                    <a:pt x="1679182" y="315424"/>
                    <a:pt x="1588207" y="406400"/>
                    <a:pt x="147598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67918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77078" y="7790686"/>
            <a:ext cx="531513" cy="5315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9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5400000" flipH="1">
            <a:off x="0" y="9258300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1020344" y="0"/>
                </a:moveTo>
                <a:lnTo>
                  <a:pt x="0" y="0"/>
                </a:lnTo>
                <a:lnTo>
                  <a:pt x="0" y="1028700"/>
                </a:lnTo>
                <a:lnTo>
                  <a:pt x="1020344" y="1028700"/>
                </a:lnTo>
                <a:lnTo>
                  <a:pt x="102034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243964" y="7923093"/>
            <a:ext cx="178391" cy="266700"/>
          </a:xfrm>
          <a:custGeom>
            <a:avLst/>
            <a:gdLst/>
            <a:ahLst/>
            <a:cxnLst/>
            <a:rect l="l" t="t" r="r" b="b"/>
            <a:pathLst>
              <a:path w="178391" h="266700">
                <a:moveTo>
                  <a:pt x="0" y="0"/>
                </a:moveTo>
                <a:lnTo>
                  <a:pt x="178391" y="0"/>
                </a:lnTo>
                <a:lnTo>
                  <a:pt x="178391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055705" y="788115"/>
            <a:ext cx="37799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31227" y="7923093"/>
            <a:ext cx="204585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 To Home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23110">
            <a:off x="15058833" y="-286470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4" y="0"/>
                </a:lnTo>
                <a:lnTo>
                  <a:pt x="6458334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B303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V="1">
            <a:off x="179053" y="3798583"/>
            <a:ext cx="6627674" cy="3313837"/>
          </a:xfrm>
          <a:custGeom>
            <a:avLst/>
            <a:gdLst/>
            <a:ahLst/>
            <a:cxnLst/>
            <a:rect l="l" t="t" r="r" b="b"/>
            <a:pathLst>
              <a:path w="6627674" h="3313837">
                <a:moveTo>
                  <a:pt x="0" y="3313837"/>
                </a:moveTo>
                <a:lnTo>
                  <a:pt x="6627674" y="3313837"/>
                </a:lnTo>
                <a:lnTo>
                  <a:pt x="6627674" y="0"/>
                </a:lnTo>
                <a:lnTo>
                  <a:pt x="0" y="0"/>
                </a:lnTo>
                <a:lnTo>
                  <a:pt x="0" y="331383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634564" y="2940257"/>
            <a:ext cx="5030490" cy="5030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850785" y="3156487"/>
            <a:ext cx="4598047" cy="459802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7267656" y="9258300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1020344" y="0"/>
                </a:moveTo>
                <a:lnTo>
                  <a:pt x="0" y="0"/>
                </a:lnTo>
                <a:lnTo>
                  <a:pt x="0" y="1028700"/>
                </a:lnTo>
                <a:lnTo>
                  <a:pt x="1020344" y="1028700"/>
                </a:lnTo>
                <a:lnTo>
                  <a:pt x="10203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41861" y="8610272"/>
            <a:ext cx="973677" cy="1133831"/>
          </a:xfrm>
          <a:custGeom>
            <a:avLst/>
            <a:gdLst/>
            <a:ahLst/>
            <a:cxnLst/>
            <a:rect l="l" t="t" r="r" b="b"/>
            <a:pathLst>
              <a:path w="973677" h="1133831">
                <a:moveTo>
                  <a:pt x="0" y="0"/>
                </a:moveTo>
                <a:lnTo>
                  <a:pt x="973678" y="0"/>
                </a:lnTo>
                <a:lnTo>
                  <a:pt x="973678" y="1133831"/>
                </a:lnTo>
                <a:lnTo>
                  <a:pt x="0" y="1133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055705" y="788115"/>
            <a:ext cx="30941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10131" y="3884961"/>
            <a:ext cx="7350143" cy="592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AMP Finances, LLC was tasked with predicting loan defaults using machine learning to help Capital One institutions reduce risk and improve lending decisions.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Business Impact: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Enhances risk assessment models.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Reduces financial losses due to defaults.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Improves responsible lending practices.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 &amp; evaluation.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Insights &amp; future improvements.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57965" y="2978301"/>
            <a:ext cx="705447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Executive Summary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57965" y="2314606"/>
            <a:ext cx="565997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221F1F"/>
                </a:solidFill>
                <a:latin typeface="Montserrat"/>
                <a:ea typeface="Montserrat"/>
                <a:cs typeface="Montserrat"/>
                <a:sym typeface="Montserrat"/>
              </a:rPr>
              <a:t>Predicting Loan Defaults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320917">
            <a:off x="-3229167" y="7421728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4" y="0"/>
                </a:lnTo>
                <a:lnTo>
                  <a:pt x="6458334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807626" y="6061378"/>
            <a:ext cx="3031938" cy="30319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09338" y="2281925"/>
            <a:ext cx="6285376" cy="6285376"/>
            <a:chOff x="0" y="0"/>
            <a:chExt cx="3282950" cy="3282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46121" y="6561412"/>
            <a:ext cx="6422878" cy="2437226"/>
            <a:chOff x="0" y="0"/>
            <a:chExt cx="1691622" cy="6419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1622" cy="641903"/>
            </a:xfrm>
            <a:custGeom>
              <a:avLst/>
              <a:gdLst/>
              <a:ahLst/>
              <a:cxnLst/>
              <a:rect l="l" t="t" r="r" b="b"/>
              <a:pathLst>
                <a:path w="1691622" h="641903">
                  <a:moveTo>
                    <a:pt x="0" y="0"/>
                  </a:moveTo>
                  <a:lnTo>
                    <a:pt x="1691622" y="0"/>
                  </a:lnTo>
                  <a:lnTo>
                    <a:pt x="1691622" y="641903"/>
                  </a:lnTo>
                  <a:lnTo>
                    <a:pt x="0" y="641903"/>
                  </a:lnTo>
                  <a:close/>
                </a:path>
              </a:pathLst>
            </a:custGeom>
            <a:solidFill>
              <a:srgbClr val="FFB9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91622" cy="68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78255" y="3926789"/>
            <a:ext cx="6390745" cy="2433422"/>
            <a:chOff x="0" y="0"/>
            <a:chExt cx="1683159" cy="6409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3159" cy="640901"/>
            </a:xfrm>
            <a:custGeom>
              <a:avLst/>
              <a:gdLst/>
              <a:ahLst/>
              <a:cxnLst/>
              <a:rect l="l" t="t" r="r" b="b"/>
              <a:pathLst>
                <a:path w="1683159" h="640901">
                  <a:moveTo>
                    <a:pt x="0" y="0"/>
                  </a:moveTo>
                  <a:lnTo>
                    <a:pt x="1683159" y="0"/>
                  </a:lnTo>
                  <a:lnTo>
                    <a:pt x="1683159" y="640901"/>
                  </a:lnTo>
                  <a:lnTo>
                    <a:pt x="0" y="640901"/>
                  </a:lnTo>
                  <a:close/>
                </a:path>
              </a:pathLst>
            </a:custGeom>
            <a:solidFill>
              <a:srgbClr val="FFEF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83159" cy="67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7119" y="7205576"/>
            <a:ext cx="1058004" cy="105800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17119" y="4614498"/>
            <a:ext cx="1058004" cy="105800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17320015" y="2701536"/>
            <a:ext cx="1290647" cy="645323"/>
          </a:xfrm>
          <a:custGeom>
            <a:avLst/>
            <a:gdLst/>
            <a:ahLst/>
            <a:cxnLst/>
            <a:rect l="l" t="t" r="r" b="b"/>
            <a:pathLst>
              <a:path w="1290647" h="645323">
                <a:moveTo>
                  <a:pt x="0" y="0"/>
                </a:moveTo>
                <a:lnTo>
                  <a:pt x="1290647" y="0"/>
                </a:lnTo>
                <a:lnTo>
                  <a:pt x="1290647" y="645323"/>
                </a:lnTo>
                <a:lnTo>
                  <a:pt x="0" y="645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668999" y="8586528"/>
            <a:ext cx="973677" cy="1133831"/>
          </a:xfrm>
          <a:custGeom>
            <a:avLst/>
            <a:gdLst/>
            <a:ahLst/>
            <a:cxnLst/>
            <a:rect l="l" t="t" r="r" b="b"/>
            <a:pathLst>
              <a:path w="973677" h="1133831">
                <a:moveTo>
                  <a:pt x="0" y="0"/>
                </a:moveTo>
                <a:lnTo>
                  <a:pt x="973678" y="0"/>
                </a:lnTo>
                <a:lnTo>
                  <a:pt x="973678" y="1133831"/>
                </a:lnTo>
                <a:lnTo>
                  <a:pt x="0" y="1133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009665" y="4885318"/>
            <a:ext cx="537179" cy="516363"/>
          </a:xfrm>
          <a:custGeom>
            <a:avLst/>
            <a:gdLst/>
            <a:ahLst/>
            <a:cxnLst/>
            <a:rect l="l" t="t" r="r" b="b"/>
            <a:pathLst>
              <a:path w="537179" h="516363">
                <a:moveTo>
                  <a:pt x="0" y="0"/>
                </a:moveTo>
                <a:lnTo>
                  <a:pt x="537179" y="0"/>
                </a:lnTo>
                <a:lnTo>
                  <a:pt x="537179" y="516364"/>
                </a:lnTo>
                <a:lnTo>
                  <a:pt x="0" y="51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020073" y="7476396"/>
            <a:ext cx="516363" cy="516363"/>
          </a:xfrm>
          <a:custGeom>
            <a:avLst/>
            <a:gdLst/>
            <a:ahLst/>
            <a:cxnLst/>
            <a:rect l="l" t="t" r="r" b="b"/>
            <a:pathLst>
              <a:path w="516363" h="516363">
                <a:moveTo>
                  <a:pt x="0" y="0"/>
                </a:moveTo>
                <a:lnTo>
                  <a:pt x="516363" y="0"/>
                </a:lnTo>
                <a:lnTo>
                  <a:pt x="516363" y="516364"/>
                </a:lnTo>
                <a:lnTo>
                  <a:pt x="0" y="5163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055705" y="788115"/>
            <a:ext cx="321158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3194" y="7275114"/>
            <a:ext cx="5130050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Handled missing values using mean imputation &amp; categorical encoding.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Standardized numerical features.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 based on correlation with default risk.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83194" y="4603817"/>
            <a:ext cx="5385805" cy="15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Borrower demographics.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Financial indicators (income, debt-to-income ratio, credit score, loan amount).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Loan history &amp; default status.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10101">
                  <a:alpha val="4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027439" y="6748686"/>
            <a:ext cx="305546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 Steps: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027439" y="4040995"/>
            <a:ext cx="305546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1010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717119" y="1745470"/>
            <a:ext cx="705447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 &amp; Preprocessing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V="1">
            <a:off x="17263478" y="4178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0" y="1028700"/>
                </a:moveTo>
                <a:lnTo>
                  <a:pt x="1020344" y="1028700"/>
                </a:lnTo>
                <a:lnTo>
                  <a:pt x="1020344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987000">
            <a:off x="13665440" y="8838956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55705" y="788115"/>
            <a:ext cx="31263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5705" y="1861587"/>
            <a:ext cx="1148072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221C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(EDA)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221C1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55705" y="4182207"/>
            <a:ext cx="6846508" cy="271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Higher loan amounts correlate with increased default rates.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Low credit scores significantly increase default risk.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High debt-to-income ratios are strong default predictors.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5705" y="3376062"/>
            <a:ext cx="523572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 from Data Analysis: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221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C87DD-B3EB-137D-E96E-FCC902119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166951"/>
            <a:ext cx="9105992" cy="5842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C3763-D9AF-FD88-C2B7-F1B5EF34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BA0331-9D8D-F715-E939-77C978F0D829}"/>
              </a:ext>
            </a:extLst>
          </p:cNvPr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ECAFFC-6FF4-E9AC-F2FE-635B6CDCB4C5}"/>
                </a:ext>
              </a:extLst>
            </p:cNvPr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785DB1-3303-4901-C977-590B0E2A5DD9}"/>
                </a:ext>
              </a:extLst>
            </p:cNvPr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BEE81AE-F87C-8BDC-E23B-3CA727DCE4D0}"/>
              </a:ext>
            </a:extLst>
          </p:cNvPr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FEF541B-BE24-566F-83A2-6D6A32ABA4F7}"/>
              </a:ext>
            </a:extLst>
          </p:cNvPr>
          <p:cNvSpPr/>
          <p:nvPr/>
        </p:nvSpPr>
        <p:spPr>
          <a:xfrm rot="5400000" flipV="1">
            <a:off x="17263478" y="4178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0" y="1028700"/>
                </a:moveTo>
                <a:lnTo>
                  <a:pt x="1020344" y="1028700"/>
                </a:lnTo>
                <a:lnTo>
                  <a:pt x="1020344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642D290-5148-3F2E-16C0-B0592A473AB4}"/>
              </a:ext>
            </a:extLst>
          </p:cNvPr>
          <p:cNvSpPr/>
          <p:nvPr/>
        </p:nvSpPr>
        <p:spPr>
          <a:xfrm rot="7987000">
            <a:off x="13665440" y="8838956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E2063F2-17E8-FE85-12A4-1917D456F43A}"/>
              </a:ext>
            </a:extLst>
          </p:cNvPr>
          <p:cNvSpPr txBox="1"/>
          <p:nvPr/>
        </p:nvSpPr>
        <p:spPr>
          <a:xfrm>
            <a:off x="2055705" y="788115"/>
            <a:ext cx="31263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2A1E2A0-2369-3F88-D4CE-CFDAB96CC844}"/>
              </a:ext>
            </a:extLst>
          </p:cNvPr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594334B-91A8-97EF-390F-1FBAA4635B21}"/>
              </a:ext>
            </a:extLst>
          </p:cNvPr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E1D2618-134B-708F-D787-5E8855E06967}"/>
              </a:ext>
            </a:extLst>
          </p:cNvPr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E3B7D88-6B9D-3757-D7C0-D657BCFA4A40}"/>
              </a:ext>
            </a:extLst>
          </p:cNvPr>
          <p:cNvSpPr txBox="1"/>
          <p:nvPr/>
        </p:nvSpPr>
        <p:spPr>
          <a:xfrm>
            <a:off x="11000061" y="6306631"/>
            <a:ext cx="6846508" cy="258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Summary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Age: 43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Income: $82,499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Loan Amount: $127,578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Credit Score: 574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Interest Rate: 13.5%</a:t>
            </a: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F72BE96-75BB-7DAB-867C-13DEC18BB206}"/>
              </a:ext>
            </a:extLst>
          </p:cNvPr>
          <p:cNvSpPr txBox="1"/>
          <p:nvPr/>
        </p:nvSpPr>
        <p:spPr>
          <a:xfrm>
            <a:off x="1785996" y="2095500"/>
            <a:ext cx="5235721" cy="71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 in Dataset: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221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625DE755-3DE5-E956-DA7F-1DFB1C15322B}"/>
              </a:ext>
            </a:extLst>
          </p:cNvPr>
          <p:cNvSpPr txBox="1"/>
          <p:nvPr/>
        </p:nvSpPr>
        <p:spPr>
          <a:xfrm>
            <a:off x="1270931" y="2812876"/>
            <a:ext cx="6846508" cy="332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Borrower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 – The borrower's 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Income – Annual income in dollars.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Months Employed – How long the borrower has been employed.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Credit Score – A numerical score assessing borrower creditworthiness.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NumCreditLines – Number of active credit lines.</a:t>
            </a: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F962C772-DD82-6A77-F404-9FE9DF9DA3E0}"/>
              </a:ext>
            </a:extLst>
          </p:cNvPr>
          <p:cNvSpPr txBox="1"/>
          <p:nvPr/>
        </p:nvSpPr>
        <p:spPr>
          <a:xfrm>
            <a:off x="10744200" y="2812876"/>
            <a:ext cx="6846508" cy="332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Loan Details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Loan Amount – The total loan amount requested.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Interest Rate – The percentage interest on the loan.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Loan Term – Loan duration in months (e.g., 12, 24, 36, 60 months).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DTI Ratio (Debt-to-Income Ratio) – Measures how much of the borrower's income goes toward paying debts.</a:t>
            </a: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2E3FE0D-8D61-D5B1-E270-F23C04DA6B5D}"/>
              </a:ext>
            </a:extLst>
          </p:cNvPr>
          <p:cNvSpPr txBox="1"/>
          <p:nvPr/>
        </p:nvSpPr>
        <p:spPr>
          <a:xfrm>
            <a:off x="1143000" y="5985358"/>
            <a:ext cx="6846508" cy="4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 Other Factors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Education – Highest education level attained.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Employment Type – Full-time, part-time, self-employed, or unemployed.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Marital Status – Whether the borrower is single, married, or divorced.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Mortgage – Whether the borrower has an existing mortgage.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Loan Purpose – The stated reason for taking the loan (e.g., Auto, Business, Other).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Co-Signer – Indicates if a co-signer is involved.</a:t>
            </a: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6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55705" y="788115"/>
            <a:ext cx="305289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4599" y="2598233"/>
            <a:ext cx="1195880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Approach</a:t>
            </a:r>
          </a:p>
          <a:p>
            <a:pPr algn="ctr">
              <a:lnSpc>
                <a:spcPts val="6150"/>
              </a:lnSpc>
            </a:pPr>
            <a:endParaRPr lang="en-US" sz="5000" b="1">
              <a:solidFill>
                <a:srgbClr val="221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17632" y="4698827"/>
            <a:ext cx="7284218" cy="3604599"/>
            <a:chOff x="0" y="0"/>
            <a:chExt cx="1918477" cy="9493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8477" cy="949359"/>
            </a:xfrm>
            <a:custGeom>
              <a:avLst/>
              <a:gdLst/>
              <a:ahLst/>
              <a:cxnLst/>
              <a:rect l="l" t="t" r="r" b="b"/>
              <a:pathLst>
                <a:path w="1918477" h="949359">
                  <a:moveTo>
                    <a:pt x="0" y="0"/>
                  </a:moveTo>
                  <a:lnTo>
                    <a:pt x="1918477" y="0"/>
                  </a:lnTo>
                  <a:lnTo>
                    <a:pt x="1918477" y="949359"/>
                  </a:lnTo>
                  <a:lnTo>
                    <a:pt x="0" y="949359"/>
                  </a:lnTo>
                  <a:close/>
                </a:path>
              </a:pathLst>
            </a:custGeom>
            <a:solidFill>
              <a:srgbClr val="EEEE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18477" cy="987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4698827"/>
            <a:ext cx="7284218" cy="3604599"/>
            <a:chOff x="0" y="0"/>
            <a:chExt cx="1918477" cy="949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8477" cy="949359"/>
            </a:xfrm>
            <a:custGeom>
              <a:avLst/>
              <a:gdLst/>
              <a:ahLst/>
              <a:cxnLst/>
              <a:rect l="l" t="t" r="r" b="b"/>
              <a:pathLst>
                <a:path w="1918477" h="949359">
                  <a:moveTo>
                    <a:pt x="0" y="0"/>
                  </a:moveTo>
                  <a:lnTo>
                    <a:pt x="1918477" y="0"/>
                  </a:lnTo>
                  <a:lnTo>
                    <a:pt x="1918477" y="949359"/>
                  </a:lnTo>
                  <a:lnTo>
                    <a:pt x="0" y="949359"/>
                  </a:lnTo>
                  <a:close/>
                </a:path>
              </a:pathLst>
            </a:custGeom>
            <a:solidFill>
              <a:srgbClr val="EEEE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18477" cy="987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52063" y="5367463"/>
            <a:ext cx="6615355" cy="106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6" lvl="1" indent="-205108" algn="l">
              <a:lnSpc>
                <a:spcPts val="2888"/>
              </a:lnSpc>
              <a:buFont typeface="Arial"/>
              <a:buChar char="•"/>
            </a:pPr>
            <a:r>
              <a:rPr lang="en-US" sz="1900" dirty="0">
                <a:solidFill>
                  <a:srgbClr val="221F1F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(Baseline Model)</a:t>
            </a:r>
          </a:p>
          <a:p>
            <a:pPr marL="410216" lvl="1" indent="-205108" algn="l">
              <a:lnSpc>
                <a:spcPts val="2888"/>
              </a:lnSpc>
              <a:buFont typeface="Arial"/>
              <a:buChar char="•"/>
            </a:pPr>
            <a:r>
              <a:rPr lang="en-US" sz="1900" dirty="0">
                <a:solidFill>
                  <a:srgbClr val="221F1F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 (Best Performing Model)</a:t>
            </a:r>
          </a:p>
          <a:p>
            <a:pPr marL="410216" lvl="1" indent="-205108" algn="l">
              <a:lnSpc>
                <a:spcPts val="2888"/>
              </a:lnSpc>
              <a:buFont typeface="Arial"/>
              <a:buChar char="•"/>
            </a:pPr>
            <a:r>
              <a:rPr lang="en-US" sz="1900" dirty="0">
                <a:solidFill>
                  <a:srgbClr val="221F1F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Decision Tree Classifier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01663" y="4102929"/>
            <a:ext cx="291615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dirty="0">
                <a:solidFill>
                  <a:srgbClr val="DB30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Models Evaluated:</a:t>
            </a:r>
          </a:p>
          <a:p>
            <a:pPr algn="ctr">
              <a:lnSpc>
                <a:spcPts val="3079"/>
              </a:lnSpc>
            </a:pPr>
            <a:endParaRPr lang="en-US" sz="2199" b="1" dirty="0">
              <a:solidFill>
                <a:srgbClr val="DB303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27054" y="5393295"/>
            <a:ext cx="5843134" cy="170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63" lvl="1" indent="-285750" algn="l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</a:p>
          <a:p>
            <a:pPr marL="480063" lvl="1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Split dataset into 80% training, 20% testing</a:t>
            </a:r>
          </a:p>
          <a:p>
            <a:pPr marL="480063" lvl="1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Measured performance using accuracy, precision &amp; recall, and ROC AUC scores</a:t>
            </a:r>
            <a:br>
              <a:rPr lang="en-US" sz="1800" dirty="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rgbClr val="010101">
                  <a:alpha val="4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887564" y="4112708"/>
            <a:ext cx="37970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B9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Strategy:</a:t>
            </a:r>
          </a:p>
          <a:p>
            <a:pPr algn="ctr">
              <a:lnSpc>
                <a:spcPts val="3079"/>
              </a:lnSpc>
            </a:pPr>
            <a:endParaRPr lang="en-US" sz="2199" b="1">
              <a:solidFill>
                <a:srgbClr val="FFB95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Freeform 21"/>
          <p:cNvSpPr/>
          <p:nvPr/>
        </p:nvSpPr>
        <p:spPr>
          <a:xfrm flipH="1">
            <a:off x="17267656" y="9258300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1020344" y="0"/>
                </a:moveTo>
                <a:lnTo>
                  <a:pt x="0" y="0"/>
                </a:lnTo>
                <a:lnTo>
                  <a:pt x="0" y="1028700"/>
                </a:lnTo>
                <a:lnTo>
                  <a:pt x="1020344" y="1028700"/>
                </a:lnTo>
                <a:lnTo>
                  <a:pt x="1020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7320917">
            <a:off x="-3229167" y="7421728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4" y="0"/>
                </a:lnTo>
                <a:lnTo>
                  <a:pt x="6458334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3246-ECD1-B8F5-2935-66A839A3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A3C37E-724F-F021-B3BB-FD04D83134E7}"/>
              </a:ext>
            </a:extLst>
          </p:cNvPr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DBF991-7E27-F193-FB7A-D2C0BD8C8C5D}"/>
                </a:ext>
              </a:extLst>
            </p:cNvPr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0F7C595-EFA6-DDC2-C603-6D9DFBFC4105}"/>
                </a:ext>
              </a:extLst>
            </p:cNvPr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757FBFE-0C72-99C3-FDFD-21C532BB4C1B}"/>
              </a:ext>
            </a:extLst>
          </p:cNvPr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49BC8B-0939-5550-96EC-A648CD3CB379}"/>
              </a:ext>
            </a:extLst>
          </p:cNvPr>
          <p:cNvSpPr txBox="1"/>
          <p:nvPr/>
        </p:nvSpPr>
        <p:spPr>
          <a:xfrm>
            <a:off x="2055705" y="788115"/>
            <a:ext cx="305289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BFC9E1-F792-9758-98DA-C4F30F545EEC}"/>
              </a:ext>
            </a:extLst>
          </p:cNvPr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AC9F4AD-6EB3-6AD0-4248-2E0E98547F7A}"/>
              </a:ext>
            </a:extLst>
          </p:cNvPr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AF33B0-29DB-E41C-4F37-54DE9E92F67D}"/>
              </a:ext>
            </a:extLst>
          </p:cNvPr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6FE0A0-F980-0EF2-9730-A6F022113EE3}"/>
              </a:ext>
            </a:extLst>
          </p:cNvPr>
          <p:cNvSpPr txBox="1"/>
          <p:nvPr/>
        </p:nvSpPr>
        <p:spPr>
          <a:xfrm>
            <a:off x="3164599" y="2598233"/>
            <a:ext cx="1195880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 b="1" dirty="0">
                <a:solidFill>
                  <a:srgbClr val="221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Model Output</a:t>
            </a:r>
          </a:p>
          <a:p>
            <a:pPr algn="ctr">
              <a:lnSpc>
                <a:spcPts val="6150"/>
              </a:lnSpc>
            </a:pPr>
            <a:endParaRPr lang="en-US" sz="5000" b="1" dirty="0">
              <a:solidFill>
                <a:srgbClr val="221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24F4F5F-541C-FFE9-3206-DA1E831B83C2}"/>
              </a:ext>
            </a:extLst>
          </p:cNvPr>
          <p:cNvSpPr/>
          <p:nvPr/>
        </p:nvSpPr>
        <p:spPr>
          <a:xfrm flipH="1">
            <a:off x="17267656" y="9258300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1020344" y="0"/>
                </a:moveTo>
                <a:lnTo>
                  <a:pt x="0" y="0"/>
                </a:lnTo>
                <a:lnTo>
                  <a:pt x="0" y="1028700"/>
                </a:lnTo>
                <a:lnTo>
                  <a:pt x="1020344" y="1028700"/>
                </a:lnTo>
                <a:lnTo>
                  <a:pt x="1020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2E89211-FF43-3013-2363-5F5B53B31CD3}"/>
              </a:ext>
            </a:extLst>
          </p:cNvPr>
          <p:cNvSpPr/>
          <p:nvPr/>
        </p:nvSpPr>
        <p:spPr>
          <a:xfrm rot="-7320917">
            <a:off x="-3229167" y="7421728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4" y="0"/>
                </a:lnTo>
                <a:lnTo>
                  <a:pt x="6458334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ADCDB6-4D2F-3285-BE46-992F243363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82" t="56736" b="13830"/>
          <a:stretch/>
        </p:blipFill>
        <p:spPr>
          <a:xfrm>
            <a:off x="889136" y="3977482"/>
            <a:ext cx="15377810" cy="35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V="1">
            <a:off x="17263478" y="4178"/>
            <a:ext cx="1020344" cy="1028700"/>
          </a:xfrm>
          <a:custGeom>
            <a:avLst/>
            <a:gdLst/>
            <a:ahLst/>
            <a:cxnLst/>
            <a:rect l="l" t="t" r="r" b="b"/>
            <a:pathLst>
              <a:path w="1020344" h="1028700">
                <a:moveTo>
                  <a:pt x="0" y="1028700"/>
                </a:moveTo>
                <a:lnTo>
                  <a:pt x="1020344" y="1028700"/>
                </a:lnTo>
                <a:lnTo>
                  <a:pt x="1020344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987000">
            <a:off x="13665440" y="8838956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881984" y="3414162"/>
            <a:ext cx="6013080" cy="5132144"/>
            <a:chOff x="0" y="0"/>
            <a:chExt cx="1583692" cy="13516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3692" cy="1351676"/>
            </a:xfrm>
            <a:custGeom>
              <a:avLst/>
              <a:gdLst/>
              <a:ahLst/>
              <a:cxnLst/>
              <a:rect l="l" t="t" r="r" b="b"/>
              <a:pathLst>
                <a:path w="1583692" h="1351676">
                  <a:moveTo>
                    <a:pt x="0" y="0"/>
                  </a:moveTo>
                  <a:lnTo>
                    <a:pt x="1583692" y="0"/>
                  </a:lnTo>
                  <a:lnTo>
                    <a:pt x="1583692" y="1351676"/>
                  </a:lnTo>
                  <a:lnTo>
                    <a:pt x="0" y="1351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583692" cy="1351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55705" y="788115"/>
            <a:ext cx="31263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5705" y="1861587"/>
            <a:ext cx="1148072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221C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Performance Comparison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221C1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5996" y="3638012"/>
            <a:ext cx="7358004" cy="593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Metrics:</a:t>
            </a:r>
          </a:p>
          <a:p>
            <a:pPr algn="l">
              <a:lnSpc>
                <a:spcPts val="3080"/>
              </a:lnSpc>
            </a:pPr>
            <a:endParaRPr lang="en-US" sz="2200" b="1" dirty="0">
              <a:solidFill>
                <a:srgbClr val="7F7F7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Accuracy:</a:t>
            </a: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Measures correct predictions.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 &amp; Recall</a:t>
            </a: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: Trade-off between false positives and false negatives.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AUC-ROC Score: </a:t>
            </a: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Measures classification performance.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dirty="0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Results: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Regression: 75% Accuracy, ROC </a:t>
            </a:r>
            <a:r>
              <a:rPr lang="en-US" sz="22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= 0.71</a:t>
            </a:r>
            <a:endParaRPr lang="en-US" sz="2200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84% Accuracy, ROC = 0.74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Decision Trees: 68% Accuracy, ROC = 0.63</a:t>
            </a:r>
          </a:p>
          <a:p>
            <a:pPr marL="474984" lvl="1" indent="-237492" algn="l">
              <a:lnSpc>
                <a:spcPts val="3080"/>
              </a:lnSpc>
              <a:buFont typeface="Arial"/>
              <a:buChar char="•"/>
            </a:pPr>
            <a:endParaRPr lang="en-US" sz="2200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81984" y="4220307"/>
            <a:ext cx="601308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1800" dirty="0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lace Holder, I suggest we do a ROC Curve Comparison</a:t>
            </a:r>
          </a:p>
          <a:p>
            <a:pPr algn="ctr">
              <a:lnSpc>
                <a:spcPts val="2160"/>
              </a:lnSpc>
            </a:pPr>
            <a:endParaRPr lang="en-US" sz="1800" dirty="0">
              <a:solidFill>
                <a:srgbClr val="FFDE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160"/>
              </a:lnSpc>
            </a:pPr>
            <a:endParaRPr lang="en-US" sz="1800" dirty="0">
              <a:solidFill>
                <a:srgbClr val="FFDE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FFDE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5A968A-63AA-2388-F2AC-B247DD997D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868" t="33770" r="35132" b="11115"/>
          <a:stretch/>
        </p:blipFill>
        <p:spPr>
          <a:xfrm>
            <a:off x="9881984" y="3414162"/>
            <a:ext cx="6013081" cy="5132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78589" y="662825"/>
            <a:ext cx="2180711" cy="684921"/>
            <a:chOff x="0" y="0"/>
            <a:chExt cx="129393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32" cy="406400"/>
            </a:xfrm>
            <a:custGeom>
              <a:avLst/>
              <a:gdLst/>
              <a:ahLst/>
              <a:cxnLst/>
              <a:rect l="l" t="t" r="r" b="b"/>
              <a:pathLst>
                <a:path w="1293932" h="406400">
                  <a:moveTo>
                    <a:pt x="1090732" y="0"/>
                  </a:moveTo>
                  <a:cubicBezTo>
                    <a:pt x="1202956" y="0"/>
                    <a:pt x="1293932" y="90976"/>
                    <a:pt x="1293932" y="203200"/>
                  </a:cubicBezTo>
                  <a:cubicBezTo>
                    <a:pt x="1293932" y="315424"/>
                    <a:pt x="1202956" y="406400"/>
                    <a:pt x="10907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9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93932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58332">
            <a:off x="-1916202" y="-1416585"/>
            <a:ext cx="6458335" cy="3153820"/>
          </a:xfrm>
          <a:custGeom>
            <a:avLst/>
            <a:gdLst/>
            <a:ahLst/>
            <a:cxnLst/>
            <a:rect l="l" t="t" r="r" b="b"/>
            <a:pathLst>
              <a:path w="6458335" h="3153820">
                <a:moveTo>
                  <a:pt x="0" y="0"/>
                </a:moveTo>
                <a:lnTo>
                  <a:pt x="6458335" y="0"/>
                </a:lnTo>
                <a:lnTo>
                  <a:pt x="6458335" y="3153820"/>
                </a:lnTo>
                <a:lnTo>
                  <a:pt x="0" y="315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66960"/>
            <a:ext cx="757296" cy="523481"/>
          </a:xfrm>
          <a:custGeom>
            <a:avLst/>
            <a:gdLst/>
            <a:ahLst/>
            <a:cxnLst/>
            <a:rect l="l" t="t" r="r" b="b"/>
            <a:pathLst>
              <a:path w="757296" h="523481">
                <a:moveTo>
                  <a:pt x="0" y="0"/>
                </a:moveTo>
                <a:lnTo>
                  <a:pt x="757296" y="0"/>
                </a:lnTo>
                <a:lnTo>
                  <a:pt x="757296" y="523480"/>
                </a:lnTo>
                <a:lnTo>
                  <a:pt x="0" y="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5864194"/>
            <a:ext cx="4457581" cy="3200884"/>
            <a:chOff x="0" y="0"/>
            <a:chExt cx="1194986" cy="8580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986" cy="858091"/>
            </a:xfrm>
            <a:custGeom>
              <a:avLst/>
              <a:gdLst/>
              <a:ahLst/>
              <a:cxnLst/>
              <a:rect l="l" t="t" r="r" b="b"/>
              <a:pathLst>
                <a:path w="1194986" h="858091">
                  <a:moveTo>
                    <a:pt x="0" y="0"/>
                  </a:moveTo>
                  <a:lnTo>
                    <a:pt x="1194986" y="0"/>
                  </a:lnTo>
                  <a:lnTo>
                    <a:pt x="1194986" y="858091"/>
                  </a:lnTo>
                  <a:lnTo>
                    <a:pt x="0" y="858091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94986" cy="89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29269" y="1910645"/>
            <a:ext cx="6554646" cy="6554646"/>
            <a:chOff x="0" y="0"/>
            <a:chExt cx="3282950" cy="3282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354" r="-57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 flipH="1" flipV="1">
            <a:off x="17320015" y="3575978"/>
            <a:ext cx="1290647" cy="645323"/>
          </a:xfrm>
          <a:custGeom>
            <a:avLst/>
            <a:gdLst/>
            <a:ahLst/>
            <a:cxnLst/>
            <a:rect l="l" t="t" r="r" b="b"/>
            <a:pathLst>
              <a:path w="1290647" h="645323">
                <a:moveTo>
                  <a:pt x="1290647" y="645323"/>
                </a:moveTo>
                <a:lnTo>
                  <a:pt x="0" y="645323"/>
                </a:lnTo>
                <a:lnTo>
                  <a:pt x="0" y="0"/>
                </a:lnTo>
                <a:lnTo>
                  <a:pt x="1290647" y="0"/>
                </a:lnTo>
                <a:lnTo>
                  <a:pt x="1290647" y="64532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486281" y="5864194"/>
            <a:ext cx="3441626" cy="3200884"/>
            <a:chOff x="0" y="0"/>
            <a:chExt cx="1015870" cy="944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5870" cy="944810"/>
            </a:xfrm>
            <a:custGeom>
              <a:avLst/>
              <a:gdLst/>
              <a:ahLst/>
              <a:cxnLst/>
              <a:rect l="l" t="t" r="r" b="b"/>
              <a:pathLst>
                <a:path w="1015870" h="944810">
                  <a:moveTo>
                    <a:pt x="0" y="0"/>
                  </a:moveTo>
                  <a:lnTo>
                    <a:pt x="1015870" y="0"/>
                  </a:lnTo>
                  <a:lnTo>
                    <a:pt x="1015870" y="944810"/>
                  </a:lnTo>
                  <a:lnTo>
                    <a:pt x="0" y="94481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15870" cy="9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754556" y="6291223"/>
            <a:ext cx="905077" cy="575855"/>
          </a:xfrm>
          <a:custGeom>
            <a:avLst/>
            <a:gdLst/>
            <a:ahLst/>
            <a:cxnLst/>
            <a:rect l="l" t="t" r="r" b="b"/>
            <a:pathLst>
              <a:path w="905077" h="575855">
                <a:moveTo>
                  <a:pt x="0" y="0"/>
                </a:moveTo>
                <a:lnTo>
                  <a:pt x="905077" y="0"/>
                </a:lnTo>
                <a:lnTo>
                  <a:pt x="905077" y="575855"/>
                </a:lnTo>
                <a:lnTo>
                  <a:pt x="0" y="575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55705" y="788115"/>
            <a:ext cx="31263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 Finances, LLC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1148" y="871935"/>
            <a:ext cx="16769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0020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48621" y="871935"/>
            <a:ext cx="137838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2801" y="2072563"/>
            <a:ext cx="6930028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&amp; Financial Implications</a:t>
            </a:r>
          </a:p>
          <a:p>
            <a:pPr algn="l">
              <a:lnSpc>
                <a:spcPts val="6150"/>
              </a:lnSpc>
            </a:pPr>
            <a:endParaRPr lang="en-US" sz="5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67310" y="4088784"/>
            <a:ext cx="6930028" cy="70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This Model Helps Capital One Institutions: 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7F7F7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More accurate risk assessment → reduced loan default rates.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Allows for better interest rate pricing based on individual risk profiles.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Enhances regulatory compliance &amp; financial stability. 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7F7F7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Implementation: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7F7F7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Deploy as API for real-time loan risk scoring.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Integrate into underwriting systems.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835843" y="7739226"/>
            <a:ext cx="2742503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>
                    <a:alpha val="4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Reduces financial losses due to defaults.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79364" y="7165751"/>
            <a:ext cx="30554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851</Words>
  <Application>Microsoft Macintosh PowerPoint</Application>
  <PresentationFormat>Custom</PresentationFormat>
  <Paragraphs>163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Montserrat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Bank Loan Presentation Template</dc:title>
  <cp:lastModifiedBy>Yusuf Alam</cp:lastModifiedBy>
  <cp:revision>8</cp:revision>
  <dcterms:created xsi:type="dcterms:W3CDTF">2006-08-16T00:00:00Z</dcterms:created>
  <dcterms:modified xsi:type="dcterms:W3CDTF">2025-04-07T15:20:37Z</dcterms:modified>
  <dc:identifier>DAGifpSSa2M</dc:identifier>
</cp:coreProperties>
</file>